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Montserrat Medium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regular.fntdata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MontserratMedium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afed1a70a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afed1a70a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4b782e2de_0_7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4b782e2de_0_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4b782e2de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4b782e2de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f4b782e2de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f4b782e2de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4b782e2de_0_7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4b782e2de_0_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4b782e2de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4b782e2de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bd916dc5c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bd916dc5c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bd916dc5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bd916dc5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bd916dc5c5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bd916dc5c5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b454ff87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b454ff87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afed1a70a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afed1a70a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fed1a70a0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fed1a70a0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ef324419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ef324419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4b782e2de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f4b782e2de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ef32ced363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ef32ced363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f4b782e2d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f4b782e2d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f4b782e2de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f4b782e2de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f4b782e2de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f4b782e2de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4b782e2de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4b782e2de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13317E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0" y="1068125"/>
            <a:ext cx="8520600" cy="137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sz="3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None/>
              <a:defRPr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86025"/>
            <a:ext cx="2662188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614726" y="3770775"/>
            <a:ext cx="4529274" cy="137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13317E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Medium"/>
              <a:buNone/>
              <a:defRPr sz="3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0043937">
            <a:off x="3727424" y="-1986750"/>
            <a:ext cx="7004051" cy="388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19875"/>
            <a:ext cx="1613301" cy="4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614726" y="3770775"/>
            <a:ext cx="4529274" cy="137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84862"/>
            <a:ext cx="1631624" cy="55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1" name="Google Shape;3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584862"/>
            <a:ext cx="1631624" cy="55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614726" y="3770775"/>
            <a:ext cx="4529274" cy="137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6" name="Google Shape;3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584862"/>
            <a:ext cx="1631624" cy="55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382067">
            <a:off x="3092425" y="3045213"/>
            <a:ext cx="7004051" cy="388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Montserrat Medium"/>
              <a:buNone/>
              <a:defRPr sz="2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12375" y="4584875"/>
            <a:ext cx="1631624" cy="55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614726" y="0"/>
            <a:ext cx="4529274" cy="137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13317E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Medium"/>
              <a:buNone/>
              <a:defRPr sz="4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82067">
            <a:off x="3092425" y="3045213"/>
            <a:ext cx="7004051" cy="388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19875"/>
            <a:ext cx="1613301" cy="4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1331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Font typeface="Montserrat"/>
              <a:buNone/>
              <a:defRPr b="1" sz="35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472" y="4169725"/>
            <a:ext cx="3212926" cy="97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8825" y="4619862"/>
            <a:ext cx="1613301" cy="4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14.png"/><Relationship Id="rId6" Type="http://schemas.openxmlformats.org/officeDocument/2006/relationships/image" Target="../media/image18.png"/><Relationship Id="rId7" Type="http://schemas.openxmlformats.org/officeDocument/2006/relationships/image" Target="../media/image24.png"/><Relationship Id="rId8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Relationship Id="rId4" Type="http://schemas.openxmlformats.org/officeDocument/2006/relationships/image" Target="../media/image10.jpg"/><Relationship Id="rId5" Type="http://schemas.openxmlformats.org/officeDocument/2006/relationships/image" Target="../media/image9.jpg"/><Relationship Id="rId6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4.png"/><Relationship Id="rId4" Type="http://schemas.openxmlformats.org/officeDocument/2006/relationships/image" Target="../media/image27.png"/><Relationship Id="rId5" Type="http://schemas.openxmlformats.org/officeDocument/2006/relationships/image" Target="../media/image38.png"/><Relationship Id="rId6" Type="http://schemas.openxmlformats.org/officeDocument/2006/relationships/image" Target="../media/image33.png"/><Relationship Id="rId7" Type="http://schemas.openxmlformats.org/officeDocument/2006/relationships/image" Target="../media/image25.png"/><Relationship Id="rId8" Type="http://schemas.openxmlformats.org/officeDocument/2006/relationships/image" Target="../media/image3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Relationship Id="rId4" Type="http://schemas.openxmlformats.org/officeDocument/2006/relationships/image" Target="../media/image10.jpg"/><Relationship Id="rId5" Type="http://schemas.openxmlformats.org/officeDocument/2006/relationships/image" Target="../media/image9.jpg"/><Relationship Id="rId6" Type="http://schemas.openxmlformats.org/officeDocument/2006/relationships/image" Target="../media/image35.png"/><Relationship Id="rId7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6.png"/><Relationship Id="rId4" Type="http://schemas.openxmlformats.org/officeDocument/2006/relationships/image" Target="../media/image31.png"/><Relationship Id="rId5" Type="http://schemas.openxmlformats.org/officeDocument/2006/relationships/image" Target="../media/image3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/>
        </p:nvSpPr>
        <p:spPr>
          <a:xfrm>
            <a:off x="705200" y="2763550"/>
            <a:ext cx="23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</a:rPr>
              <a:t>Versão 1.0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Produtividade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8587" y="2206000"/>
            <a:ext cx="658850" cy="65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5725" y="1762313"/>
            <a:ext cx="607350" cy="60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6275" y="2691113"/>
            <a:ext cx="766250" cy="76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74387" y="1762313"/>
            <a:ext cx="607350" cy="60735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3"/>
          <p:cNvSpPr txBox="1"/>
          <p:nvPr>
            <p:ph idx="12" type="sldNum"/>
          </p:nvPr>
        </p:nvSpPr>
        <p:spPr>
          <a:xfrm>
            <a:off x="8595308" y="4795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/>
              <a:t>‹#›</a:t>
            </a:fld>
            <a:endParaRPr b="1"/>
          </a:p>
        </p:txBody>
      </p:sp>
      <p:pic>
        <p:nvPicPr>
          <p:cNvPr id="205" name="Google Shape;205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46562" y="1686125"/>
            <a:ext cx="1698600" cy="169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3"/>
          <p:cNvPicPr preferRelativeResize="0"/>
          <p:nvPr/>
        </p:nvPicPr>
        <p:blipFill rotWithShape="1">
          <a:blip r:embed="rId8">
            <a:alphaModFix/>
          </a:blip>
          <a:srcRect b="17466" l="17466" r="15764" t="15764"/>
          <a:stretch/>
        </p:blipFill>
        <p:spPr>
          <a:xfrm>
            <a:off x="5248625" y="2691126"/>
            <a:ext cx="658851" cy="658822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Metodologia Ágil e Ferramentas</a:t>
            </a:r>
            <a:endParaRPr sz="2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idx="12" type="sldNum"/>
          </p:nvPr>
        </p:nvSpPr>
        <p:spPr>
          <a:xfrm>
            <a:off x="8472458" y="45974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/>
              <a:t>‹#›</a:t>
            </a:fld>
            <a:endParaRPr b="1"/>
          </a:p>
        </p:txBody>
      </p:sp>
      <p:grpSp>
        <p:nvGrpSpPr>
          <p:cNvPr id="213" name="Google Shape;213;p24"/>
          <p:cNvGrpSpPr/>
          <p:nvPr/>
        </p:nvGrpSpPr>
        <p:grpSpPr>
          <a:xfrm>
            <a:off x="2532563" y="1371450"/>
            <a:ext cx="6082549" cy="2216800"/>
            <a:chOff x="1732463" y="1561950"/>
            <a:chExt cx="6082549" cy="2216800"/>
          </a:xfrm>
        </p:grpSpPr>
        <p:sp>
          <p:nvSpPr>
            <p:cNvPr id="214" name="Google Shape;214;p24"/>
            <p:cNvSpPr/>
            <p:nvPr/>
          </p:nvSpPr>
          <p:spPr>
            <a:xfrm>
              <a:off x="1732463" y="2333750"/>
              <a:ext cx="717600" cy="6732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3932750" y="2333750"/>
              <a:ext cx="717600" cy="6732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5811625" y="1561950"/>
              <a:ext cx="717600" cy="6732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5811625" y="2333750"/>
              <a:ext cx="717600" cy="6732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18" name="Google Shape;218;p24"/>
            <p:cNvCxnSpPr>
              <a:stCxn id="214" idx="6"/>
              <a:endCxn id="215" idx="2"/>
            </p:cNvCxnSpPr>
            <p:nvPr/>
          </p:nvCxnSpPr>
          <p:spPr>
            <a:xfrm>
              <a:off x="2450063" y="2670350"/>
              <a:ext cx="1482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" name="Google Shape;219;p24"/>
            <p:cNvCxnSpPr>
              <a:stCxn id="215" idx="7"/>
              <a:endCxn id="216" idx="2"/>
            </p:cNvCxnSpPr>
            <p:nvPr/>
          </p:nvCxnSpPr>
          <p:spPr>
            <a:xfrm flipH="1" rot="10800000">
              <a:off x="4545260" y="1898638"/>
              <a:ext cx="1266300" cy="533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" name="Google Shape;220;p24"/>
            <p:cNvCxnSpPr>
              <a:stCxn id="215" idx="6"/>
              <a:endCxn id="217" idx="2"/>
            </p:cNvCxnSpPr>
            <p:nvPr/>
          </p:nvCxnSpPr>
          <p:spPr>
            <a:xfrm>
              <a:off x="4650350" y="2670350"/>
              <a:ext cx="116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1" name="Google Shape;221;p24"/>
            <p:cNvSpPr txBox="1"/>
            <p:nvPr/>
          </p:nvSpPr>
          <p:spPr>
            <a:xfrm>
              <a:off x="1800713" y="1898525"/>
              <a:ext cx="5811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Main</a:t>
              </a:r>
              <a:endPara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2" name="Google Shape;222;p24"/>
            <p:cNvSpPr txBox="1"/>
            <p:nvPr/>
          </p:nvSpPr>
          <p:spPr>
            <a:xfrm>
              <a:off x="3694238" y="1898525"/>
              <a:ext cx="11946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Caso de Uso</a:t>
              </a:r>
              <a:endPara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3" name="Google Shape;223;p24"/>
            <p:cNvSpPr txBox="1"/>
            <p:nvPr/>
          </p:nvSpPr>
          <p:spPr>
            <a:xfrm>
              <a:off x="6529225" y="1706100"/>
              <a:ext cx="8823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feat 1</a:t>
              </a:r>
              <a:endPara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4" name="Google Shape;224;p24"/>
            <p:cNvSpPr txBox="1"/>
            <p:nvPr/>
          </p:nvSpPr>
          <p:spPr>
            <a:xfrm>
              <a:off x="6529225" y="2477900"/>
              <a:ext cx="8823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feat 2</a:t>
              </a:r>
              <a:endPara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5811625" y="3105550"/>
              <a:ext cx="717600" cy="6732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26" name="Google Shape;226;p24"/>
            <p:cNvCxnSpPr>
              <a:stCxn id="215" idx="5"/>
              <a:endCxn id="225" idx="2"/>
            </p:cNvCxnSpPr>
            <p:nvPr/>
          </p:nvCxnSpPr>
          <p:spPr>
            <a:xfrm>
              <a:off x="4545260" y="2908362"/>
              <a:ext cx="1266300" cy="533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7" name="Google Shape;227;p24"/>
            <p:cNvSpPr txBox="1"/>
            <p:nvPr/>
          </p:nvSpPr>
          <p:spPr>
            <a:xfrm>
              <a:off x="6529213" y="3249700"/>
              <a:ext cx="8823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3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feat 3</a:t>
              </a:r>
              <a:endPara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228" name="Google Shape;228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10059" y="3164225"/>
              <a:ext cx="363000" cy="379200"/>
            </a:xfrm>
            <a:prstGeom prst="ellipse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229" name="Google Shape;229;p24"/>
            <p:cNvPicPr preferRelativeResize="0"/>
            <p:nvPr/>
          </p:nvPicPr>
          <p:blipFill rotWithShape="1">
            <a:blip r:embed="rId4">
              <a:alphaModFix/>
            </a:blip>
            <a:srcRect b="17623" l="0" r="0" t="27542"/>
            <a:stretch/>
          </p:blipFill>
          <p:spPr>
            <a:xfrm>
              <a:off x="7452011" y="1708950"/>
              <a:ext cx="363000" cy="379200"/>
            </a:xfrm>
            <a:prstGeom prst="ellipse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230" name="Google Shape;230;p24"/>
            <p:cNvPicPr preferRelativeResize="0"/>
            <p:nvPr/>
          </p:nvPicPr>
          <p:blipFill rotWithShape="1">
            <a:blip r:embed="rId5">
              <a:alphaModFix/>
            </a:blip>
            <a:srcRect b="16991" l="0" r="0" t="0"/>
            <a:stretch/>
          </p:blipFill>
          <p:spPr>
            <a:xfrm>
              <a:off x="7451998" y="2480742"/>
              <a:ext cx="363000" cy="379200"/>
            </a:xfrm>
            <a:prstGeom prst="ellipse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231" name="Google Shape;231;p24"/>
            <p:cNvPicPr preferRelativeResize="0"/>
            <p:nvPr/>
          </p:nvPicPr>
          <p:blipFill rotWithShape="1">
            <a:blip r:embed="rId6">
              <a:alphaModFix/>
            </a:blip>
            <a:srcRect b="1456" l="0" r="0" t="1465"/>
            <a:stretch/>
          </p:blipFill>
          <p:spPr>
            <a:xfrm>
              <a:off x="7451989" y="3252550"/>
              <a:ext cx="363000" cy="379200"/>
            </a:xfrm>
            <a:prstGeom prst="ellipse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232" name="Google Shape;232;p24"/>
          <p:cNvSpPr txBox="1"/>
          <p:nvPr>
            <p:ph idx="1" type="body"/>
          </p:nvPr>
        </p:nvSpPr>
        <p:spPr>
          <a:xfrm>
            <a:off x="489500" y="1212900"/>
            <a:ext cx="1893900" cy="27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feat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fix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docs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style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refactor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chore</a:t>
            </a:r>
            <a:endParaRPr sz="1600"/>
          </a:p>
        </p:txBody>
      </p:sp>
      <p:sp>
        <p:nvSpPr>
          <p:cNvPr id="233" name="Google Shape;2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Fluxo de Desenvolvimento</a:t>
            </a:r>
            <a:endParaRPr sz="2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Entregáveis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1217" y="895239"/>
            <a:ext cx="2195070" cy="210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9375" y="1120762"/>
            <a:ext cx="2701016" cy="165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000" y="1093925"/>
            <a:ext cx="2132551" cy="171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2691" y="3320163"/>
            <a:ext cx="2279172" cy="165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98263" y="3293350"/>
            <a:ext cx="2701026" cy="171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65700" y="3388225"/>
            <a:ext cx="2509976" cy="152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Documentação e Projeto</a:t>
            </a:r>
            <a:endParaRPr sz="2500"/>
          </a:p>
        </p:txBody>
      </p:sp>
      <p:sp>
        <p:nvSpPr>
          <p:cNvPr id="250" name="Google Shape;250;p26"/>
          <p:cNvSpPr txBox="1"/>
          <p:nvPr>
            <p:ph idx="12" type="sldNum"/>
          </p:nvPr>
        </p:nvSpPr>
        <p:spPr>
          <a:xfrm>
            <a:off x="8472458" y="45974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/>
              <a:t>‹#›</a:t>
            </a:fld>
            <a:endParaRPr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foi feito 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1" name="Google Shape;261;p28"/>
          <p:cNvPicPr preferRelativeResize="0"/>
          <p:nvPr/>
        </p:nvPicPr>
        <p:blipFill rotWithShape="1">
          <a:blip r:embed="rId3">
            <a:alphaModFix/>
          </a:blip>
          <a:srcRect b="7362" l="2190" r="2562" t="3929"/>
          <a:stretch/>
        </p:blipFill>
        <p:spPr>
          <a:xfrm>
            <a:off x="362125" y="1017725"/>
            <a:ext cx="8419748" cy="3702174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Cronograma</a:t>
            </a:r>
            <a:endParaRPr sz="25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Pesquisa e Desenvolvimento</a:t>
            </a:r>
            <a:endParaRPr/>
          </a:p>
        </p:txBody>
      </p:sp>
      <p:sp>
        <p:nvSpPr>
          <p:cNvPr id="268" name="Google Shape;26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pt-BR" sz="1600"/>
              <a:t>Google Home API</a:t>
            </a:r>
            <a:r>
              <a:rPr lang="pt-BR" sz="1600"/>
              <a:t>: enfrentamos dificuldades técnicas e pesquisa estava se prolongando muito.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pt-BR" sz="1600"/>
              <a:t>Home Assistant API</a:t>
            </a:r>
            <a:r>
              <a:rPr lang="pt-BR" sz="1600"/>
              <a:t>: documentação mais concisa e oferece uma implementação mais simples.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Demais alternativas: uso de ESP8266, para a integração ao projeto.</a:t>
            </a:r>
            <a:endParaRPr sz="1600"/>
          </a:p>
        </p:txBody>
      </p:sp>
      <p:sp>
        <p:nvSpPr>
          <p:cNvPr id="269" name="Google Shape;269;p29"/>
          <p:cNvSpPr txBox="1"/>
          <p:nvPr>
            <p:ph idx="12" type="sldNum"/>
          </p:nvPr>
        </p:nvSpPr>
        <p:spPr>
          <a:xfrm>
            <a:off x="8595308" y="4795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0"/>
          <p:cNvSpPr txBox="1"/>
          <p:nvPr>
            <p:ph type="title"/>
          </p:nvPr>
        </p:nvSpPr>
        <p:spPr>
          <a:xfrm>
            <a:off x="265500" y="1890100"/>
            <a:ext cx="4045200" cy="8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Demonstração</a:t>
            </a:r>
            <a:endParaRPr/>
          </a:p>
        </p:txBody>
      </p:sp>
      <p:sp>
        <p:nvSpPr>
          <p:cNvPr id="276" name="Google Shape;276;p30"/>
          <p:cNvSpPr txBox="1"/>
          <p:nvPr>
            <p:ph idx="12" type="sldNum"/>
          </p:nvPr>
        </p:nvSpPr>
        <p:spPr>
          <a:xfrm>
            <a:off x="8595308" y="4795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1"/>
          <p:cNvSpPr txBox="1"/>
          <p:nvPr>
            <p:ph type="title"/>
          </p:nvPr>
        </p:nvSpPr>
        <p:spPr>
          <a:xfrm>
            <a:off x="265500" y="1890100"/>
            <a:ext cx="4045200" cy="8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/>
          </a:p>
        </p:txBody>
      </p:sp>
      <p:sp>
        <p:nvSpPr>
          <p:cNvPr id="282" name="Google Shape;282;p3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adriano.gomes@icomp.ufam.edu.br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antonio.fernandes@icomp.ufam.edu.br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caio.fernandes@icomp.ufam.edu.br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caroline.braz@icomp.ufam.edu.br</a:t>
            </a:r>
            <a:endParaRPr sz="1400"/>
          </a:p>
        </p:txBody>
      </p:sp>
      <p:sp>
        <p:nvSpPr>
          <p:cNvPr id="283" name="Google Shape;283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Dúvidas?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4"/>
          <p:cNvGrpSpPr/>
          <p:nvPr/>
        </p:nvGrpSpPr>
        <p:grpSpPr>
          <a:xfrm>
            <a:off x="4643950" y="4108550"/>
            <a:ext cx="3719538" cy="431100"/>
            <a:chOff x="3640650" y="4341425"/>
            <a:chExt cx="3719538" cy="431100"/>
          </a:xfrm>
        </p:grpSpPr>
        <p:sp>
          <p:nvSpPr>
            <p:cNvPr id="76" name="Google Shape;76;p14"/>
            <p:cNvSpPr/>
            <p:nvPr/>
          </p:nvSpPr>
          <p:spPr>
            <a:xfrm>
              <a:off x="3640650" y="4349975"/>
              <a:ext cx="414000" cy="414000"/>
            </a:xfrm>
            <a:prstGeom prst="ellipse">
              <a:avLst/>
            </a:prstGeom>
            <a:solidFill>
              <a:srgbClr val="13317E"/>
            </a:solidFill>
            <a:ln cap="flat" cmpd="sng" w="9525">
              <a:solidFill>
                <a:srgbClr val="1331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solidFill>
                    <a:schemeClr val="lt1"/>
                  </a:solidFill>
                </a:rPr>
                <a:t>9</a:t>
              </a:r>
              <a:endParaRPr sz="1200">
                <a:solidFill>
                  <a:schemeClr val="lt1"/>
                </a:solidFill>
              </a:endParaRPr>
            </a:p>
          </p:txBody>
        </p:sp>
        <p:sp>
          <p:nvSpPr>
            <p:cNvPr id="77" name="Google Shape;77;p14"/>
            <p:cNvSpPr txBox="1"/>
            <p:nvPr/>
          </p:nvSpPr>
          <p:spPr>
            <a:xfrm>
              <a:off x="4158288" y="4341425"/>
              <a:ext cx="32019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pt-BR" sz="1600">
                  <a:solidFill>
                    <a:srgbClr val="13317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Pesquisa e Desenvolvimento</a:t>
              </a:r>
              <a:endParaRPr sz="1600">
                <a:solidFill>
                  <a:srgbClr val="13317E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78" name="Google Shape;78;p14"/>
          <p:cNvGrpSpPr/>
          <p:nvPr/>
        </p:nvGrpSpPr>
        <p:grpSpPr>
          <a:xfrm>
            <a:off x="4643950" y="3474450"/>
            <a:ext cx="3719538" cy="431100"/>
            <a:chOff x="3640650" y="3554925"/>
            <a:chExt cx="3719538" cy="431100"/>
          </a:xfrm>
        </p:grpSpPr>
        <p:sp>
          <p:nvSpPr>
            <p:cNvPr id="79" name="Google Shape;79;p14"/>
            <p:cNvSpPr/>
            <p:nvPr/>
          </p:nvSpPr>
          <p:spPr>
            <a:xfrm>
              <a:off x="3640650" y="3563475"/>
              <a:ext cx="414000" cy="414000"/>
            </a:xfrm>
            <a:prstGeom prst="ellipse">
              <a:avLst/>
            </a:prstGeom>
            <a:solidFill>
              <a:srgbClr val="13317E"/>
            </a:solidFill>
            <a:ln cap="flat" cmpd="sng" w="9525">
              <a:solidFill>
                <a:srgbClr val="1331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lt1"/>
                  </a:solidFill>
                </a:rPr>
                <a:t>8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0" name="Google Shape;80;p14"/>
            <p:cNvSpPr txBox="1"/>
            <p:nvPr/>
          </p:nvSpPr>
          <p:spPr>
            <a:xfrm>
              <a:off x="4158288" y="3554925"/>
              <a:ext cx="32019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pt-BR" sz="1600">
                  <a:solidFill>
                    <a:srgbClr val="13317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Cronograma</a:t>
              </a:r>
              <a:endParaRPr sz="1600">
                <a:solidFill>
                  <a:srgbClr val="13317E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81" name="Google Shape;81;p14"/>
          <p:cNvGrpSpPr/>
          <p:nvPr/>
        </p:nvGrpSpPr>
        <p:grpSpPr>
          <a:xfrm>
            <a:off x="4643950" y="2840350"/>
            <a:ext cx="3719538" cy="431100"/>
            <a:chOff x="3640650" y="2768425"/>
            <a:chExt cx="3719538" cy="431100"/>
          </a:xfrm>
        </p:grpSpPr>
        <p:sp>
          <p:nvSpPr>
            <p:cNvPr id="82" name="Google Shape;82;p14"/>
            <p:cNvSpPr/>
            <p:nvPr/>
          </p:nvSpPr>
          <p:spPr>
            <a:xfrm>
              <a:off x="3640650" y="2776975"/>
              <a:ext cx="414000" cy="414000"/>
            </a:xfrm>
            <a:prstGeom prst="ellipse">
              <a:avLst/>
            </a:prstGeom>
            <a:solidFill>
              <a:srgbClr val="13317E"/>
            </a:solidFill>
            <a:ln cap="flat" cmpd="sng" w="9525">
              <a:solidFill>
                <a:srgbClr val="1331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lt1"/>
                  </a:solidFill>
                </a:rPr>
                <a:t>7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3" name="Google Shape;83;p14"/>
            <p:cNvSpPr txBox="1"/>
            <p:nvPr/>
          </p:nvSpPr>
          <p:spPr>
            <a:xfrm>
              <a:off x="4158288" y="2768425"/>
              <a:ext cx="32019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pt-BR" sz="1600">
                  <a:solidFill>
                    <a:srgbClr val="13317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Documentação e Projeto</a:t>
              </a:r>
              <a:endParaRPr>
                <a:solidFill>
                  <a:srgbClr val="13317E"/>
                </a:solidFill>
              </a:endParaRPr>
            </a:p>
          </p:txBody>
        </p:sp>
      </p:grpSp>
      <p:sp>
        <p:nvSpPr>
          <p:cNvPr id="84" name="Google Shape;84;p14"/>
          <p:cNvSpPr/>
          <p:nvPr/>
        </p:nvSpPr>
        <p:spPr>
          <a:xfrm>
            <a:off x="4643950" y="2214800"/>
            <a:ext cx="414000" cy="414000"/>
          </a:xfrm>
          <a:prstGeom prst="ellipse">
            <a:avLst/>
          </a:prstGeom>
          <a:solidFill>
            <a:srgbClr val="13317E"/>
          </a:solidFill>
          <a:ln cap="flat" cmpd="sng" w="9525">
            <a:solidFill>
              <a:srgbClr val="1331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6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85" name="Google Shape;85;p14"/>
          <p:cNvGrpSpPr/>
          <p:nvPr/>
        </p:nvGrpSpPr>
        <p:grpSpPr>
          <a:xfrm>
            <a:off x="4643950" y="1572150"/>
            <a:ext cx="3993450" cy="431100"/>
            <a:chOff x="3640650" y="1195425"/>
            <a:chExt cx="3993450" cy="431100"/>
          </a:xfrm>
        </p:grpSpPr>
        <p:sp>
          <p:nvSpPr>
            <p:cNvPr id="86" name="Google Shape;86;p14"/>
            <p:cNvSpPr/>
            <p:nvPr/>
          </p:nvSpPr>
          <p:spPr>
            <a:xfrm>
              <a:off x="3640650" y="1203975"/>
              <a:ext cx="414000" cy="414000"/>
            </a:xfrm>
            <a:prstGeom prst="ellipse">
              <a:avLst/>
            </a:prstGeom>
            <a:solidFill>
              <a:srgbClr val="13317E"/>
            </a:solidFill>
            <a:ln cap="flat" cmpd="sng" w="9525">
              <a:solidFill>
                <a:srgbClr val="1331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lt1"/>
                  </a:solidFill>
                </a:rPr>
                <a:t>5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7" name="Google Shape;87;p14"/>
            <p:cNvSpPr txBox="1"/>
            <p:nvPr/>
          </p:nvSpPr>
          <p:spPr>
            <a:xfrm>
              <a:off x="4158300" y="1195425"/>
              <a:ext cx="34758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pt-BR" sz="1600">
                  <a:solidFill>
                    <a:srgbClr val="13317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Metodologia Ágil e Ferramentas</a:t>
              </a:r>
              <a:endParaRPr>
                <a:solidFill>
                  <a:srgbClr val="13317E"/>
                </a:solidFill>
              </a:endParaRPr>
            </a:p>
          </p:txBody>
        </p:sp>
      </p:grpSp>
      <p:sp>
        <p:nvSpPr>
          <p:cNvPr id="88" name="Google Shape;88;p14"/>
          <p:cNvSpPr txBox="1"/>
          <p:nvPr>
            <p:ph type="title"/>
          </p:nvPr>
        </p:nvSpPr>
        <p:spPr>
          <a:xfrm>
            <a:off x="313700" y="2811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Roteiro</a:t>
            </a:r>
            <a:endParaRPr/>
          </a:p>
        </p:txBody>
      </p:sp>
      <p:grpSp>
        <p:nvGrpSpPr>
          <p:cNvPr id="89" name="Google Shape;89;p14"/>
          <p:cNvGrpSpPr/>
          <p:nvPr/>
        </p:nvGrpSpPr>
        <p:grpSpPr>
          <a:xfrm>
            <a:off x="668850" y="1576425"/>
            <a:ext cx="2560050" cy="431100"/>
            <a:chOff x="495950" y="1195425"/>
            <a:chExt cx="2560050" cy="431100"/>
          </a:xfrm>
        </p:grpSpPr>
        <p:sp>
          <p:nvSpPr>
            <p:cNvPr id="90" name="Google Shape;90;p14"/>
            <p:cNvSpPr/>
            <p:nvPr/>
          </p:nvSpPr>
          <p:spPr>
            <a:xfrm>
              <a:off x="495950" y="1203975"/>
              <a:ext cx="414000" cy="414000"/>
            </a:xfrm>
            <a:prstGeom prst="ellipse">
              <a:avLst/>
            </a:prstGeom>
            <a:solidFill>
              <a:srgbClr val="13317E"/>
            </a:solidFill>
            <a:ln cap="flat" cmpd="sng" w="9525">
              <a:solidFill>
                <a:srgbClr val="1331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lt1"/>
                  </a:solidFill>
                </a:rPr>
                <a:t>0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" name="Google Shape;91;p14"/>
            <p:cNvSpPr txBox="1"/>
            <p:nvPr/>
          </p:nvSpPr>
          <p:spPr>
            <a:xfrm>
              <a:off x="1013600" y="1195425"/>
              <a:ext cx="20424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pt-BR" sz="1600">
                  <a:solidFill>
                    <a:srgbClr val="13317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Equipe</a:t>
              </a:r>
              <a:endParaRPr>
                <a:solidFill>
                  <a:srgbClr val="13317E"/>
                </a:solidFill>
              </a:endParaRPr>
            </a:p>
          </p:txBody>
        </p:sp>
      </p:grpSp>
      <p:grpSp>
        <p:nvGrpSpPr>
          <p:cNvPr id="92" name="Google Shape;92;p14"/>
          <p:cNvGrpSpPr/>
          <p:nvPr/>
        </p:nvGrpSpPr>
        <p:grpSpPr>
          <a:xfrm>
            <a:off x="668850" y="2210525"/>
            <a:ext cx="2602350" cy="431100"/>
            <a:chOff x="522975" y="1969125"/>
            <a:chExt cx="2602350" cy="431100"/>
          </a:xfrm>
        </p:grpSpPr>
        <p:sp>
          <p:nvSpPr>
            <p:cNvPr id="93" name="Google Shape;93;p14"/>
            <p:cNvSpPr/>
            <p:nvPr/>
          </p:nvSpPr>
          <p:spPr>
            <a:xfrm>
              <a:off x="522975" y="1977675"/>
              <a:ext cx="414000" cy="414000"/>
            </a:xfrm>
            <a:prstGeom prst="ellipse">
              <a:avLst/>
            </a:prstGeom>
            <a:solidFill>
              <a:srgbClr val="13317E"/>
            </a:solidFill>
            <a:ln cap="flat" cmpd="sng" w="9525">
              <a:solidFill>
                <a:srgbClr val="1331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lt1"/>
                  </a:solidFill>
                </a:rPr>
                <a:t>1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4" name="Google Shape;94;p14"/>
            <p:cNvSpPr txBox="1"/>
            <p:nvPr/>
          </p:nvSpPr>
          <p:spPr>
            <a:xfrm>
              <a:off x="1040625" y="1969125"/>
              <a:ext cx="20847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pt-BR" sz="1600">
                  <a:solidFill>
                    <a:srgbClr val="13317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Justificativa</a:t>
              </a:r>
              <a:endParaRPr>
                <a:solidFill>
                  <a:srgbClr val="13317E"/>
                </a:solidFill>
              </a:endParaRPr>
            </a:p>
          </p:txBody>
        </p:sp>
      </p:grpSp>
      <p:grpSp>
        <p:nvGrpSpPr>
          <p:cNvPr id="95" name="Google Shape;95;p14"/>
          <p:cNvGrpSpPr/>
          <p:nvPr/>
        </p:nvGrpSpPr>
        <p:grpSpPr>
          <a:xfrm>
            <a:off x="668850" y="2840350"/>
            <a:ext cx="3545250" cy="431100"/>
            <a:chOff x="522975" y="2762025"/>
            <a:chExt cx="3545250" cy="431100"/>
          </a:xfrm>
        </p:grpSpPr>
        <p:sp>
          <p:nvSpPr>
            <p:cNvPr id="96" name="Google Shape;96;p14"/>
            <p:cNvSpPr/>
            <p:nvPr/>
          </p:nvSpPr>
          <p:spPr>
            <a:xfrm>
              <a:off x="522975" y="2770563"/>
              <a:ext cx="414000" cy="414000"/>
            </a:xfrm>
            <a:prstGeom prst="ellipse">
              <a:avLst/>
            </a:prstGeom>
            <a:solidFill>
              <a:srgbClr val="13317E"/>
            </a:solidFill>
            <a:ln cap="flat" cmpd="sng" w="9525">
              <a:solidFill>
                <a:srgbClr val="1331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lt1"/>
                  </a:solidFill>
                </a:rPr>
                <a:t>2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7" name="Google Shape;97;p14"/>
            <p:cNvSpPr txBox="1"/>
            <p:nvPr/>
          </p:nvSpPr>
          <p:spPr>
            <a:xfrm>
              <a:off x="1040625" y="2762025"/>
              <a:ext cx="30276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pt-BR" sz="1600">
                  <a:solidFill>
                    <a:srgbClr val="13317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Descrição Geral do Sistema</a:t>
              </a:r>
              <a:endParaRPr>
                <a:solidFill>
                  <a:srgbClr val="13317E"/>
                </a:solidFill>
              </a:endParaRPr>
            </a:p>
          </p:txBody>
        </p:sp>
      </p:grpSp>
      <p:grpSp>
        <p:nvGrpSpPr>
          <p:cNvPr id="98" name="Google Shape;98;p14"/>
          <p:cNvGrpSpPr/>
          <p:nvPr/>
        </p:nvGrpSpPr>
        <p:grpSpPr>
          <a:xfrm>
            <a:off x="668850" y="3478725"/>
            <a:ext cx="2625750" cy="431100"/>
            <a:chOff x="495950" y="3554925"/>
            <a:chExt cx="2625750" cy="431100"/>
          </a:xfrm>
        </p:grpSpPr>
        <p:sp>
          <p:nvSpPr>
            <p:cNvPr id="99" name="Google Shape;99;p14"/>
            <p:cNvSpPr/>
            <p:nvPr/>
          </p:nvSpPr>
          <p:spPr>
            <a:xfrm>
              <a:off x="495950" y="3563475"/>
              <a:ext cx="414000" cy="414000"/>
            </a:xfrm>
            <a:prstGeom prst="ellipse">
              <a:avLst/>
            </a:prstGeom>
            <a:solidFill>
              <a:srgbClr val="13317E"/>
            </a:solidFill>
            <a:ln cap="flat" cmpd="sng" w="9525">
              <a:solidFill>
                <a:srgbClr val="1331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lt1"/>
                  </a:solidFill>
                </a:rPr>
                <a:t>3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0" name="Google Shape;100;p14"/>
            <p:cNvSpPr txBox="1"/>
            <p:nvPr/>
          </p:nvSpPr>
          <p:spPr>
            <a:xfrm>
              <a:off x="1013600" y="3554925"/>
              <a:ext cx="2108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pt-BR" sz="1600">
                  <a:solidFill>
                    <a:srgbClr val="13317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Requisitos</a:t>
              </a:r>
              <a:endParaRPr sz="1600">
                <a:solidFill>
                  <a:srgbClr val="13317E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01" name="Google Shape;101;p14"/>
          <p:cNvSpPr txBox="1"/>
          <p:nvPr/>
        </p:nvSpPr>
        <p:spPr>
          <a:xfrm>
            <a:off x="5161588" y="2206250"/>
            <a:ext cx="3201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600">
                <a:solidFill>
                  <a:srgbClr val="13317E"/>
                </a:solidFill>
                <a:latin typeface="Montserrat"/>
                <a:ea typeface="Montserrat"/>
                <a:cs typeface="Montserrat"/>
                <a:sym typeface="Montserrat"/>
              </a:rPr>
              <a:t>Fluxo de Desenvolvimento</a:t>
            </a:r>
            <a:endParaRPr>
              <a:solidFill>
                <a:srgbClr val="13317E"/>
              </a:solidFill>
            </a:endParaRPr>
          </a:p>
        </p:txBody>
      </p:sp>
      <p:grpSp>
        <p:nvGrpSpPr>
          <p:cNvPr id="102" name="Google Shape;102;p14"/>
          <p:cNvGrpSpPr/>
          <p:nvPr/>
        </p:nvGrpSpPr>
        <p:grpSpPr>
          <a:xfrm>
            <a:off x="668850" y="4112825"/>
            <a:ext cx="3120150" cy="431100"/>
            <a:chOff x="495950" y="4282975"/>
            <a:chExt cx="3120150" cy="431100"/>
          </a:xfrm>
        </p:grpSpPr>
        <p:sp>
          <p:nvSpPr>
            <p:cNvPr id="103" name="Google Shape;103;p14"/>
            <p:cNvSpPr/>
            <p:nvPr/>
          </p:nvSpPr>
          <p:spPr>
            <a:xfrm>
              <a:off x="495950" y="4291525"/>
              <a:ext cx="414000" cy="414000"/>
            </a:xfrm>
            <a:prstGeom prst="ellipse">
              <a:avLst/>
            </a:prstGeom>
            <a:solidFill>
              <a:srgbClr val="13317E"/>
            </a:solidFill>
            <a:ln cap="flat" cmpd="sng" w="9525">
              <a:solidFill>
                <a:srgbClr val="1331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lt1"/>
                  </a:solidFill>
                </a:rPr>
                <a:t>4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4" name="Google Shape;104;p14"/>
            <p:cNvSpPr txBox="1"/>
            <p:nvPr/>
          </p:nvSpPr>
          <p:spPr>
            <a:xfrm>
              <a:off x="1013600" y="4282975"/>
              <a:ext cx="2602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pt-BR" sz="1600">
                  <a:solidFill>
                    <a:srgbClr val="13317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Arquitetura do Sistema</a:t>
              </a:r>
              <a:endParaRPr sz="1600">
                <a:solidFill>
                  <a:srgbClr val="13317E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9619" y="1174338"/>
            <a:ext cx="1130700" cy="11022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0" name="Google Shape;110;p15"/>
          <p:cNvSpPr txBox="1"/>
          <p:nvPr>
            <p:ph type="title"/>
          </p:nvPr>
        </p:nvSpPr>
        <p:spPr>
          <a:xfrm>
            <a:off x="2777606" y="2316817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latin typeface="Montserrat"/>
                <a:ea typeface="Montserrat"/>
                <a:cs typeface="Montserrat"/>
                <a:sym typeface="Montserrat"/>
              </a:rPr>
              <a:t>Adriano Gomes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5"/>
          <p:cNvSpPr txBox="1"/>
          <p:nvPr>
            <p:ph type="title"/>
          </p:nvPr>
        </p:nvSpPr>
        <p:spPr>
          <a:xfrm>
            <a:off x="2777606" y="2517893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3317E"/>
                </a:solidFill>
              </a:rPr>
              <a:t>Backend</a:t>
            </a:r>
            <a:endParaRPr sz="1200">
              <a:solidFill>
                <a:srgbClr val="13317E"/>
              </a:solidFill>
            </a:endParaRPr>
          </a:p>
        </p:txBody>
      </p:sp>
      <p:pic>
        <p:nvPicPr>
          <p:cNvPr id="112" name="Google Shape;112;p15"/>
          <p:cNvPicPr preferRelativeResize="0"/>
          <p:nvPr/>
        </p:nvPicPr>
        <p:blipFill rotWithShape="1">
          <a:blip r:embed="rId4">
            <a:alphaModFix/>
          </a:blip>
          <a:srcRect b="17623" l="0" r="0" t="27542"/>
          <a:stretch/>
        </p:blipFill>
        <p:spPr>
          <a:xfrm>
            <a:off x="5063894" y="1174338"/>
            <a:ext cx="1130700" cy="11022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3" name="Google Shape;113;p15"/>
          <p:cNvSpPr txBox="1"/>
          <p:nvPr>
            <p:ph type="title"/>
          </p:nvPr>
        </p:nvSpPr>
        <p:spPr>
          <a:xfrm>
            <a:off x="4831881" y="2316817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latin typeface="Montserrat"/>
                <a:ea typeface="Montserrat"/>
                <a:cs typeface="Montserrat"/>
                <a:sym typeface="Montserrat"/>
              </a:rPr>
              <a:t>Antonio Neto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15"/>
          <p:cNvSpPr txBox="1"/>
          <p:nvPr>
            <p:ph type="title"/>
          </p:nvPr>
        </p:nvSpPr>
        <p:spPr>
          <a:xfrm>
            <a:off x="4831881" y="2517893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3317E"/>
                </a:solidFill>
              </a:rPr>
              <a:t>Backend</a:t>
            </a:r>
            <a:endParaRPr sz="1200">
              <a:solidFill>
                <a:srgbClr val="13317E"/>
              </a:solidFill>
            </a:endParaRPr>
          </a:p>
        </p:txBody>
      </p:sp>
      <p:pic>
        <p:nvPicPr>
          <p:cNvPr id="115" name="Google Shape;115;p15"/>
          <p:cNvPicPr preferRelativeResize="0"/>
          <p:nvPr/>
        </p:nvPicPr>
        <p:blipFill rotWithShape="1">
          <a:blip r:embed="rId5">
            <a:alphaModFix/>
          </a:blip>
          <a:srcRect b="16991" l="0" r="0" t="0"/>
          <a:stretch/>
        </p:blipFill>
        <p:spPr>
          <a:xfrm>
            <a:off x="2012475" y="2843468"/>
            <a:ext cx="1130700" cy="11022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6" name="Google Shape;116;p15"/>
          <p:cNvSpPr txBox="1"/>
          <p:nvPr>
            <p:ph type="title"/>
          </p:nvPr>
        </p:nvSpPr>
        <p:spPr>
          <a:xfrm>
            <a:off x="1780463" y="3985947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latin typeface="Montserrat"/>
                <a:ea typeface="Montserrat"/>
                <a:cs typeface="Montserrat"/>
                <a:sym typeface="Montserrat"/>
              </a:rPr>
              <a:t>Caroline Braz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15"/>
          <p:cNvSpPr txBox="1"/>
          <p:nvPr>
            <p:ph type="title"/>
          </p:nvPr>
        </p:nvSpPr>
        <p:spPr>
          <a:xfrm>
            <a:off x="1780463" y="4187024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3317E"/>
                </a:solidFill>
              </a:rPr>
              <a:t>Front</a:t>
            </a:r>
            <a:r>
              <a:rPr lang="pt-BR" sz="1200">
                <a:solidFill>
                  <a:srgbClr val="13317E"/>
                </a:solidFill>
              </a:rPr>
              <a:t>end</a:t>
            </a:r>
            <a:endParaRPr sz="1200">
              <a:solidFill>
                <a:srgbClr val="13317E"/>
              </a:solidFill>
            </a:endParaRPr>
          </a:p>
        </p:txBody>
      </p:sp>
      <p:pic>
        <p:nvPicPr>
          <p:cNvPr id="118" name="Google Shape;118;p15"/>
          <p:cNvPicPr preferRelativeResize="0"/>
          <p:nvPr/>
        </p:nvPicPr>
        <p:blipFill rotWithShape="1">
          <a:blip r:embed="rId6">
            <a:alphaModFix/>
          </a:blip>
          <a:srcRect b="0" l="0" r="0" t="2922"/>
          <a:stretch/>
        </p:blipFill>
        <p:spPr>
          <a:xfrm>
            <a:off x="6001050" y="2843468"/>
            <a:ext cx="1130700" cy="11022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9" name="Google Shape;119;p15"/>
          <p:cNvSpPr txBox="1"/>
          <p:nvPr>
            <p:ph type="title"/>
          </p:nvPr>
        </p:nvSpPr>
        <p:spPr>
          <a:xfrm>
            <a:off x="5769037" y="3985947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latin typeface="Montserrat"/>
                <a:ea typeface="Montserrat"/>
                <a:cs typeface="Montserrat"/>
                <a:sym typeface="Montserrat"/>
              </a:rPr>
              <a:t>Moisés Carvalho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15"/>
          <p:cNvSpPr txBox="1"/>
          <p:nvPr>
            <p:ph type="title"/>
          </p:nvPr>
        </p:nvSpPr>
        <p:spPr>
          <a:xfrm>
            <a:off x="5769037" y="4187024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3317E"/>
                </a:solidFill>
              </a:rPr>
              <a:t>Orientador</a:t>
            </a:r>
            <a:endParaRPr sz="1200">
              <a:solidFill>
                <a:srgbClr val="13317E"/>
              </a:solidFill>
            </a:endParaRPr>
          </a:p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Equipe</a:t>
            </a:r>
            <a:endParaRPr sz="2500"/>
          </a:p>
        </p:txBody>
      </p:sp>
      <p:sp>
        <p:nvSpPr>
          <p:cNvPr id="122" name="Google Shape;122;p15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7">
            <a:alphaModFix/>
          </a:blip>
          <a:srcRect b="1456" l="0" r="0" t="1465"/>
          <a:stretch/>
        </p:blipFill>
        <p:spPr>
          <a:xfrm>
            <a:off x="4006756" y="2843463"/>
            <a:ext cx="1130700" cy="11022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4" name="Google Shape;124;p15"/>
          <p:cNvSpPr txBox="1"/>
          <p:nvPr>
            <p:ph type="title"/>
          </p:nvPr>
        </p:nvSpPr>
        <p:spPr>
          <a:xfrm>
            <a:off x="3774743" y="3985942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latin typeface="Montserrat"/>
                <a:ea typeface="Montserrat"/>
                <a:cs typeface="Montserrat"/>
                <a:sym typeface="Montserrat"/>
              </a:rPr>
              <a:t>Caio Fernandes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5"/>
          <p:cNvSpPr txBox="1"/>
          <p:nvPr>
            <p:ph type="title"/>
          </p:nvPr>
        </p:nvSpPr>
        <p:spPr>
          <a:xfrm>
            <a:off x="3774743" y="4187018"/>
            <a:ext cx="15945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3317E"/>
                </a:solidFill>
              </a:rPr>
              <a:t>Frontend</a:t>
            </a:r>
            <a:endParaRPr sz="1200">
              <a:solidFill>
                <a:srgbClr val="13317E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Problemática e Solução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Justificativa</a:t>
            </a:r>
            <a:endParaRPr/>
          </a:p>
        </p:txBody>
      </p:sp>
      <p:sp>
        <p:nvSpPr>
          <p:cNvPr id="136" name="Google Shape;13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300" y="1626100"/>
            <a:ext cx="2136760" cy="272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7972" y="1626100"/>
            <a:ext cx="2136760" cy="272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2937" y="1647570"/>
            <a:ext cx="2136762" cy="2683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20"/>
              <a:t>Descrição Geral do Sistema</a:t>
            </a:r>
            <a:endParaRPr sz="2520"/>
          </a:p>
        </p:txBody>
      </p:sp>
      <p:sp>
        <p:nvSpPr>
          <p:cNvPr id="145" name="Google Shape;145;p18"/>
          <p:cNvSpPr txBox="1"/>
          <p:nvPr>
            <p:ph idx="1" type="body"/>
          </p:nvPr>
        </p:nvSpPr>
        <p:spPr>
          <a:xfrm>
            <a:off x="311700" y="1094700"/>
            <a:ext cx="8520600" cy="32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Utilização do </a:t>
            </a:r>
            <a:r>
              <a:rPr b="1" lang="pt-BR" sz="1600"/>
              <a:t>SmartNest</a:t>
            </a:r>
            <a:r>
              <a:rPr lang="pt-BR" sz="1600"/>
              <a:t>:</a:t>
            </a:r>
            <a:endParaRPr sz="1600"/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Os usuários podem </a:t>
            </a:r>
            <a:r>
              <a:rPr b="1" lang="pt-BR" sz="1600"/>
              <a:t>gerenciar seus dispositivos</a:t>
            </a:r>
            <a:r>
              <a:rPr lang="pt-BR" sz="1600"/>
              <a:t> e personalizar ambientes de forma intuitiva.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Organização personalizada:</a:t>
            </a:r>
            <a:endParaRPr sz="1600"/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Criação de </a:t>
            </a:r>
            <a:r>
              <a:rPr b="1" lang="pt-BR" sz="1600"/>
              <a:t>cômodos</a:t>
            </a:r>
            <a:r>
              <a:rPr lang="pt-BR" sz="1600"/>
              <a:t> para agrupar dispositivos conforme  necessidade.</a:t>
            </a:r>
            <a:endParaRPr sz="1600"/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Agendamento de horários para execução de comandos aos dispositivos através de </a:t>
            </a:r>
            <a:r>
              <a:rPr b="1" lang="pt-BR" sz="1600"/>
              <a:t>rotinas</a:t>
            </a:r>
            <a:r>
              <a:rPr lang="pt-BR" sz="1600"/>
              <a:t>.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Controle </a:t>
            </a:r>
            <a:r>
              <a:rPr b="1" lang="pt-BR" sz="1600"/>
              <a:t>remoto</a:t>
            </a:r>
            <a:r>
              <a:rPr lang="pt-BR" sz="1600"/>
              <a:t> inteligente de equipamentos.</a:t>
            </a:r>
            <a:endParaRPr sz="1600">
              <a:highlight>
                <a:schemeClr val="lt1"/>
              </a:highlight>
            </a:endParaRPr>
          </a:p>
        </p:txBody>
      </p:sp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8595308" y="4795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/>
              <a:t>‹#›</a:t>
            </a:fld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/>
          <p:nvPr/>
        </p:nvSpPr>
        <p:spPr>
          <a:xfrm>
            <a:off x="3749850" y="1478700"/>
            <a:ext cx="1644300" cy="1564800"/>
          </a:xfrm>
          <a:prstGeom prst="roundRect">
            <a:avLst>
              <a:gd fmla="val 16667" name="adj"/>
            </a:avLst>
          </a:prstGeom>
          <a:solidFill>
            <a:srgbClr val="13317E">
              <a:alpha val="22470"/>
            </a:srgbClr>
          </a:solidFill>
          <a:ln cap="flat" cmpd="sng" w="9525">
            <a:solidFill>
              <a:srgbClr val="1331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3" name="Google Shape;153;p19"/>
          <p:cNvSpPr/>
          <p:nvPr/>
        </p:nvSpPr>
        <p:spPr>
          <a:xfrm>
            <a:off x="1072575" y="1478688"/>
            <a:ext cx="1644300" cy="1564800"/>
          </a:xfrm>
          <a:prstGeom prst="roundRect">
            <a:avLst>
              <a:gd fmla="val 16667" name="adj"/>
            </a:avLst>
          </a:prstGeom>
          <a:solidFill>
            <a:srgbClr val="13317E">
              <a:alpha val="22470"/>
            </a:srgbClr>
          </a:solidFill>
          <a:ln cap="flat" cmpd="sng" w="9525">
            <a:solidFill>
              <a:srgbClr val="1331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9"/>
          <p:cNvSpPr txBox="1"/>
          <p:nvPr/>
        </p:nvSpPr>
        <p:spPr>
          <a:xfrm>
            <a:off x="1164112" y="1814244"/>
            <a:ext cx="146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317E"/>
                </a:solidFill>
              </a:rPr>
              <a:t>Autenticação de usuários</a:t>
            </a:r>
            <a:endParaRPr>
              <a:solidFill>
                <a:srgbClr val="13317E"/>
              </a:solidFill>
            </a:endParaRPr>
          </a:p>
        </p:txBody>
      </p:sp>
      <p:pic>
        <p:nvPicPr>
          <p:cNvPr id="155" name="Google Shape;15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013" y="2418246"/>
            <a:ext cx="507950" cy="50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/>
          <p:cNvPicPr preferRelativeResize="0"/>
          <p:nvPr/>
        </p:nvPicPr>
        <p:blipFill rotWithShape="1">
          <a:blip r:embed="rId4">
            <a:alphaModFix/>
          </a:blip>
          <a:srcRect b="5044" l="5211" r="5860" t="4236"/>
          <a:stretch/>
        </p:blipFill>
        <p:spPr>
          <a:xfrm>
            <a:off x="6989087" y="2406621"/>
            <a:ext cx="520680" cy="53117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 txBox="1"/>
          <p:nvPr/>
        </p:nvSpPr>
        <p:spPr>
          <a:xfrm>
            <a:off x="1277466" y="1557513"/>
            <a:ext cx="123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13317E"/>
                </a:solidFill>
              </a:rPr>
              <a:t>R1</a:t>
            </a:r>
            <a:endParaRPr b="1" sz="1500">
              <a:solidFill>
                <a:srgbClr val="13317E"/>
              </a:solidFill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3841387" y="1814257"/>
            <a:ext cx="146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317E"/>
                </a:solidFill>
              </a:rPr>
              <a:t>Adição de dispositivos</a:t>
            </a:r>
            <a:endParaRPr>
              <a:solidFill>
                <a:srgbClr val="13317E"/>
              </a:solidFill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3954741" y="1557526"/>
            <a:ext cx="123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13317E"/>
                </a:solidFill>
              </a:rPr>
              <a:t>R3</a:t>
            </a:r>
            <a:endParaRPr b="1" sz="1500">
              <a:solidFill>
                <a:srgbClr val="13317E"/>
              </a:solidFill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6427125" y="1478700"/>
            <a:ext cx="1644300" cy="1564800"/>
          </a:xfrm>
          <a:prstGeom prst="roundRect">
            <a:avLst>
              <a:gd fmla="val 16667" name="adj"/>
            </a:avLst>
          </a:prstGeom>
          <a:solidFill>
            <a:srgbClr val="13317E">
              <a:alpha val="22470"/>
            </a:srgbClr>
          </a:solidFill>
          <a:ln cap="flat" cmpd="sng" w="9525">
            <a:solidFill>
              <a:srgbClr val="1331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 txBox="1"/>
          <p:nvPr/>
        </p:nvSpPr>
        <p:spPr>
          <a:xfrm>
            <a:off x="6518662" y="1814257"/>
            <a:ext cx="146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317E"/>
                </a:solidFill>
              </a:rPr>
              <a:t>Rotinas automatizadas</a:t>
            </a:r>
            <a:endParaRPr>
              <a:solidFill>
                <a:srgbClr val="13317E"/>
              </a:solidFill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6632016" y="1557526"/>
            <a:ext cx="123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13317E"/>
                </a:solidFill>
              </a:rPr>
              <a:t>R5</a:t>
            </a:r>
            <a:endParaRPr b="1" sz="1500">
              <a:solidFill>
                <a:srgbClr val="13317E"/>
              </a:solidFill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2365600" y="3210900"/>
            <a:ext cx="1644300" cy="1564800"/>
          </a:xfrm>
          <a:prstGeom prst="roundRect">
            <a:avLst>
              <a:gd fmla="val 16667" name="adj"/>
            </a:avLst>
          </a:prstGeom>
          <a:solidFill>
            <a:srgbClr val="13317E">
              <a:alpha val="22470"/>
            </a:srgbClr>
          </a:solidFill>
          <a:ln cap="flat" cmpd="sng" w="9525">
            <a:solidFill>
              <a:srgbClr val="1331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2457137" y="3546457"/>
            <a:ext cx="146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317E"/>
                </a:solidFill>
              </a:rPr>
              <a:t>Gerenciamento de cômodos</a:t>
            </a:r>
            <a:endParaRPr>
              <a:solidFill>
                <a:srgbClr val="13317E"/>
              </a:solidFill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2570491" y="3289726"/>
            <a:ext cx="123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13317E"/>
                </a:solidFill>
              </a:rPr>
              <a:t>R2</a:t>
            </a:r>
            <a:endParaRPr b="1" sz="1500">
              <a:solidFill>
                <a:srgbClr val="13317E"/>
              </a:solidFill>
            </a:endParaRPr>
          </a:p>
        </p:txBody>
      </p:sp>
      <p:pic>
        <p:nvPicPr>
          <p:cNvPr id="166" name="Google Shape;16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10675" y="4138841"/>
            <a:ext cx="554339" cy="531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9"/>
          <p:cNvPicPr preferRelativeResize="0"/>
          <p:nvPr/>
        </p:nvPicPr>
        <p:blipFill rotWithShape="1">
          <a:blip r:embed="rId6">
            <a:alphaModFix/>
          </a:blip>
          <a:srcRect b="12197" l="4270" r="4480" t="10306"/>
          <a:stretch/>
        </p:blipFill>
        <p:spPr>
          <a:xfrm>
            <a:off x="1603229" y="2424662"/>
            <a:ext cx="582995" cy="49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11588" y="4159466"/>
            <a:ext cx="489932" cy="48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/>
          <p:nvPr/>
        </p:nvSpPr>
        <p:spPr>
          <a:xfrm>
            <a:off x="5134400" y="3210900"/>
            <a:ext cx="1644300" cy="1564800"/>
          </a:xfrm>
          <a:prstGeom prst="roundRect">
            <a:avLst>
              <a:gd fmla="val 16667" name="adj"/>
            </a:avLst>
          </a:prstGeom>
          <a:solidFill>
            <a:srgbClr val="13317E">
              <a:alpha val="22470"/>
            </a:srgbClr>
          </a:solidFill>
          <a:ln cap="flat" cmpd="sng" w="9525">
            <a:solidFill>
              <a:srgbClr val="1331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 txBox="1"/>
          <p:nvPr/>
        </p:nvSpPr>
        <p:spPr>
          <a:xfrm>
            <a:off x="5225937" y="3546457"/>
            <a:ext cx="146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317E"/>
                </a:solidFill>
              </a:rPr>
              <a:t>Controle de dispositivos</a:t>
            </a:r>
            <a:endParaRPr>
              <a:solidFill>
                <a:srgbClr val="13317E"/>
              </a:solidFill>
            </a:endParaRPr>
          </a:p>
        </p:txBody>
      </p:sp>
      <p:sp>
        <p:nvSpPr>
          <p:cNvPr id="171" name="Google Shape;171;p19"/>
          <p:cNvSpPr txBox="1"/>
          <p:nvPr/>
        </p:nvSpPr>
        <p:spPr>
          <a:xfrm>
            <a:off x="5339291" y="3289726"/>
            <a:ext cx="123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13317E"/>
                </a:solidFill>
              </a:rPr>
              <a:t>R4</a:t>
            </a:r>
            <a:endParaRPr b="1" sz="1500">
              <a:solidFill>
                <a:srgbClr val="13317E"/>
              </a:solidFill>
            </a:endParaRPr>
          </a:p>
        </p:txBody>
      </p:sp>
      <p:sp>
        <p:nvSpPr>
          <p:cNvPr id="172" name="Google Shape;17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Requisitos</a:t>
            </a:r>
            <a:endParaRPr sz="2500"/>
          </a:p>
        </p:txBody>
      </p:sp>
      <p:sp>
        <p:nvSpPr>
          <p:cNvPr id="173" name="Google Shape;173;p19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Arquitetura do Sistema</a:t>
            </a:r>
            <a:endParaRPr sz="2500"/>
          </a:p>
        </p:txBody>
      </p:sp>
      <p:sp>
        <p:nvSpPr>
          <p:cNvPr id="179" name="Google Shape;179;p20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/>
              <a:t>‹#›</a:t>
            </a:fld>
            <a:endParaRPr b="1"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7124450" y="2562450"/>
            <a:ext cx="1853400" cy="1011300"/>
          </a:xfrm>
          <a:prstGeom prst="rect">
            <a:avLst/>
          </a:prstGeom>
          <a:ln cap="flat" cmpd="sng" w="9525">
            <a:solidFill>
              <a:srgbClr val="13317E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dk1"/>
                </a:solidFill>
              </a:rPr>
              <a:t>API REST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1500">
                <a:solidFill>
                  <a:schemeClr val="dk1"/>
                </a:solidFill>
              </a:rPr>
              <a:t>Microservices</a:t>
            </a:r>
            <a:endParaRPr b="1" sz="1500">
              <a:solidFill>
                <a:schemeClr val="dk1"/>
              </a:solidFill>
            </a:endParaRPr>
          </a:p>
        </p:txBody>
      </p:sp>
      <p:pic>
        <p:nvPicPr>
          <p:cNvPr id="181" name="Google Shape;181;p20"/>
          <p:cNvPicPr preferRelativeResize="0"/>
          <p:nvPr/>
        </p:nvPicPr>
        <p:blipFill rotWithShape="1">
          <a:blip r:embed="rId3">
            <a:alphaModFix/>
          </a:blip>
          <a:srcRect b="22538" l="12671" r="11765" t="24076"/>
          <a:stretch/>
        </p:blipFill>
        <p:spPr>
          <a:xfrm>
            <a:off x="7163175" y="3761375"/>
            <a:ext cx="1775949" cy="69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2375" y="1637275"/>
            <a:ext cx="737550" cy="73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 rotWithShape="1">
          <a:blip r:embed="rId5">
            <a:alphaModFix/>
          </a:blip>
          <a:srcRect b="4080" l="4018" r="27285" t="65441"/>
          <a:stretch/>
        </p:blipFill>
        <p:spPr>
          <a:xfrm>
            <a:off x="311700" y="1625550"/>
            <a:ext cx="6515610" cy="288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Arquitetura do Sistema</a:t>
            </a:r>
            <a:endParaRPr sz="2500"/>
          </a:p>
        </p:txBody>
      </p:sp>
      <p:sp>
        <p:nvSpPr>
          <p:cNvPr id="189" name="Google Shape;189;p21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pt-BR"/>
              <a:t>‹#›</a:t>
            </a:fld>
            <a:endParaRPr b="1"/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333" y="1150725"/>
            <a:ext cx="676934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